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9" r:id="rId6"/>
    <p:sldId id="279" r:id="rId7"/>
    <p:sldId id="260" r:id="rId8"/>
    <p:sldId id="261" r:id="rId9"/>
    <p:sldId id="262" r:id="rId10"/>
    <p:sldId id="264" r:id="rId11"/>
    <p:sldId id="281" r:id="rId12"/>
    <p:sldId id="280" r:id="rId13"/>
    <p:sldId id="265" r:id="rId14"/>
    <p:sldId id="266" r:id="rId15"/>
    <p:sldId id="268" r:id="rId16"/>
    <p:sldId id="267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7" autoAdjust="0"/>
    <p:restoredTop sz="96272"/>
  </p:normalViewPr>
  <p:slideViewPr>
    <p:cSldViewPr snapToGrid="0">
      <p:cViewPr varScale="1">
        <p:scale>
          <a:sx n="72" d="100"/>
          <a:sy n="72" d="100"/>
        </p:scale>
        <p:origin x="58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6659F-D311-4394-901A-855E1B695632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5B0BF-BE95-4EAC-8363-98AF9E934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9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7189-A14E-42F8-95D9-BCA5E2A648D3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E68E6-527B-407E-98C1-1C5E28188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0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22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9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12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2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8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72BE8-CF60-4328-8F64-2E3E699A2B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94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8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3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3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9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0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E68E6-527B-407E-98C1-1C5E281888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4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 1 - Large Pink Rectangle Full Background - Logo in Low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6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Bullets Slide 4 - Small Rectangle Pink &amp; Black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" y="171450"/>
            <a:ext cx="10658475" cy="414338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1143000"/>
            <a:ext cx="11472862" cy="5400675"/>
          </a:xfrm>
        </p:spPr>
        <p:txBody>
          <a:bodyPr/>
          <a:lstStyle>
            <a:lvl1pPr algn="r">
              <a:defRPr>
                <a:latin typeface="Franklin Gothic Medium" panose="020B0603020102020204" pitchFamily="34" charset="0"/>
              </a:defRPr>
            </a:lvl1pPr>
            <a:lvl2pPr algn="r">
              <a:defRPr>
                <a:latin typeface="Franklin Gothic Medium Cond" panose="020B0606030402020204" pitchFamily="34" charset="0"/>
              </a:defRPr>
            </a:lvl2pPr>
            <a:lvl3pPr algn="r">
              <a:defRPr>
                <a:latin typeface="Franklin Gothic Book" panose="020B0503020102020204" pitchFamily="34" charset="0"/>
              </a:defRPr>
            </a:lvl3pPr>
            <a:lvl4pPr algn="r">
              <a:defRPr>
                <a:latin typeface="Franklin Gothic Book" panose="020B0503020102020204" pitchFamily="34" charset="0"/>
              </a:defRPr>
            </a:lvl4pPr>
            <a:lvl5pPr algn="r"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3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Slide 5 - Top Quarter Swirl Pink Background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47068" y="194644"/>
            <a:ext cx="5662613" cy="797248"/>
          </a:xfrm>
        </p:spPr>
        <p:txBody>
          <a:bodyPr>
            <a:normAutofit/>
          </a:bodyPr>
          <a:lstStyle>
            <a:lvl1pPr algn="ctr"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751308"/>
            <a:ext cx="10515600" cy="4792367"/>
          </a:xfrm>
        </p:spPr>
        <p:txBody>
          <a:bodyPr/>
          <a:lstStyle>
            <a:lvl1pPr algn="r">
              <a:defRPr>
                <a:latin typeface="Franklin Gothic Medium" panose="020B0603020102020204" pitchFamily="34" charset="0"/>
              </a:defRPr>
            </a:lvl1pPr>
            <a:lvl2pPr algn="r">
              <a:defRPr>
                <a:latin typeface="Franklin Gothic Medium Cond" panose="020B0606030402020204" pitchFamily="34" charset="0"/>
              </a:defRPr>
            </a:lvl2pPr>
            <a:lvl3pPr algn="r">
              <a:defRPr>
                <a:latin typeface="Franklin Gothic Book" panose="020B0503020102020204" pitchFamily="34" charset="0"/>
              </a:defRPr>
            </a:lvl3pPr>
            <a:lvl4pPr algn="r">
              <a:defRPr>
                <a:latin typeface="Franklin Gothic Book" panose="020B0503020102020204" pitchFamily="34" charset="0"/>
              </a:defRPr>
            </a:lvl4pPr>
            <a:lvl5pPr algn="r"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9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Slide 5 - Top Quarter Swirl Black &amp; Pink Background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047068" y="194644"/>
            <a:ext cx="5662613" cy="797248"/>
          </a:xfrm>
        </p:spPr>
        <p:txBody>
          <a:bodyPr>
            <a:normAutofit/>
          </a:bodyPr>
          <a:lstStyle>
            <a:lvl1pPr algn="ctr"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751308"/>
            <a:ext cx="10515600" cy="4792367"/>
          </a:xfrm>
        </p:spPr>
        <p:txBody>
          <a:bodyPr/>
          <a:lstStyle>
            <a:lvl1pPr algn="r">
              <a:defRPr>
                <a:latin typeface="Franklin Gothic Medium" panose="020B0603020102020204" pitchFamily="34" charset="0"/>
              </a:defRPr>
            </a:lvl1pPr>
            <a:lvl2pPr algn="r">
              <a:defRPr>
                <a:latin typeface="Franklin Gothic Medium Cond" panose="020B0606030402020204" pitchFamily="34" charset="0"/>
              </a:defRPr>
            </a:lvl2pPr>
            <a:lvl3pPr algn="r">
              <a:defRPr>
                <a:latin typeface="Franklin Gothic Book" panose="020B0503020102020204" pitchFamily="34" charset="0"/>
              </a:defRPr>
            </a:lvl3pPr>
            <a:lvl4pPr algn="r">
              <a:defRPr>
                <a:latin typeface="Franklin Gothic Book" panose="020B0503020102020204" pitchFamily="34" charset="0"/>
              </a:defRPr>
            </a:lvl4pPr>
            <a:lvl5pPr algn="r"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5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&amp; Text Slide 1 - Swirl Pink Top Half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400425"/>
            <a:ext cx="10515600" cy="1162050"/>
          </a:xfrm>
        </p:spPr>
        <p:txBody>
          <a:bodyPr anchor="b"/>
          <a:lstStyle>
            <a:lvl1pPr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542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468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&amp; Text Slide 2 - Swirl Pink &amp; Black Top Half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3400425"/>
            <a:ext cx="10515600" cy="1162050"/>
          </a:xfrm>
        </p:spPr>
        <p:txBody>
          <a:bodyPr anchor="b"/>
          <a:lstStyle>
            <a:lvl1pPr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542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29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Side-by-Side Content 1 - Master Title Below Header - Small Pink Rectangle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5825"/>
            <a:ext cx="10515600" cy="804863"/>
          </a:xfrm>
        </p:spPr>
        <p:txBody>
          <a:bodyPr/>
          <a:lstStyle>
            <a:lvl1pPr>
              <a:defRPr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752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752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Side-by-Side Content 2 - Master Title Below Header - Small Pink &amp; Black Rectangle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5825"/>
            <a:ext cx="10515600" cy="804863"/>
          </a:xfrm>
        </p:spPr>
        <p:txBody>
          <a:bodyPr/>
          <a:lstStyle>
            <a:lvl1pPr>
              <a:defRPr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752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7520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13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Side-by-Side Content 3 - Master Title on Header Image - Small Pink &amp; Black Rectangle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3" y="114301"/>
            <a:ext cx="10515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71563"/>
            <a:ext cx="5181600" cy="552926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1563"/>
            <a:ext cx="5181600" cy="552926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96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Side-by-Side Content 4 - Master Title on Header Image - Small Pink Rectangle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3" y="114301"/>
            <a:ext cx="10515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71563"/>
            <a:ext cx="5181600" cy="552926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1563"/>
            <a:ext cx="5181600" cy="552926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8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Side-by-Side Content 5 - Master Title on Header Image - Small Pink Swirl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804233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3817"/>
            <a:ext cx="5181600" cy="492700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73817"/>
            <a:ext cx="5181600" cy="492700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4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 2 - Large Pink &amp; Black Rectangle Full Background - Logo in Low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4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Side-by-Side Content 6 - Master Title on Header Image - Small Black &amp; Pink Swirl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804233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3817"/>
            <a:ext cx="5181600" cy="492700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73817"/>
            <a:ext cx="5181600" cy="4927008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02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 - Master Title on Header Image - Large Pink Rectangle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313" y="214313"/>
            <a:ext cx="6200775" cy="1476375"/>
          </a:xfrm>
        </p:spPr>
        <p:txBody>
          <a:bodyPr>
            <a:normAutofit/>
          </a:bodyPr>
          <a:lstStyle>
            <a:lvl1pPr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8485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 - Master Title on Header Image - Large Pink &amp; Black Rectangle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313" y="214313"/>
            <a:ext cx="6200775" cy="1476375"/>
          </a:xfrm>
        </p:spPr>
        <p:txBody>
          <a:bodyPr>
            <a:normAutofit/>
          </a:bodyPr>
          <a:lstStyle>
            <a:lvl1pPr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94339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3 - Master Title on Header Image - Large Pink Swirl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313" y="214313"/>
            <a:ext cx="6200775" cy="1476375"/>
          </a:xfrm>
        </p:spPr>
        <p:txBody>
          <a:bodyPr>
            <a:normAutofit/>
          </a:bodyPr>
          <a:lstStyle>
            <a:lvl1pPr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27626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4 - Master Title on Header Image - Large Pink &amp; Black Swirl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4313" y="214313"/>
            <a:ext cx="6200775" cy="1476375"/>
          </a:xfrm>
        </p:spPr>
        <p:txBody>
          <a:bodyPr>
            <a:normAutofit/>
          </a:bodyPr>
          <a:lstStyle>
            <a:lvl1pPr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46248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5 - Master Title on Header Image - Small Pink Swirl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242" y="214313"/>
            <a:ext cx="6200775" cy="917063"/>
          </a:xfrm>
        </p:spPr>
        <p:txBody>
          <a:bodyPr>
            <a:normAutofit/>
          </a:bodyPr>
          <a:lstStyle>
            <a:lvl1pPr algn="ctr"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23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6 - Master Title on Header Image - Small Pink &amp; Black Swirl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242" y="214313"/>
            <a:ext cx="6200775" cy="917063"/>
          </a:xfrm>
        </p:spPr>
        <p:txBody>
          <a:bodyPr>
            <a:normAutofit/>
          </a:bodyPr>
          <a:lstStyle>
            <a:lvl1pPr algn="ctr"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93084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1 - Pink Rectangle Full Background - Logo Bottom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171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2 - Pink &amp; Black Rectangle Full Background - Logo Bottom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961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3 - Pink Swirl Full Background - Logo Bottom Lef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55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 3 - Large Pink Swirl Full Background - Logo in Lower Lef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26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4 - Pink &amp; Black Swirl Full Background - Logo Bottom Lef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644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5 - Pink Swirl Full Background - Logo Bottom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178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6 - Pink &amp; Black Swirl Full Background - Logo Bottom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40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lumn Title &amp; Text - Right Column Bulleted List - Pink Rectangle Small Header - Logo Top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0141"/>
            <a:ext cx="3932237" cy="1600200"/>
          </a:xfrm>
        </p:spPr>
        <p:txBody>
          <a:bodyPr anchor="b"/>
          <a:lstStyle>
            <a:lvl1pPr>
              <a:defRPr sz="320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100142"/>
            <a:ext cx="6172200" cy="5403850"/>
          </a:xfrm>
        </p:spPr>
        <p:txBody>
          <a:bodyPr/>
          <a:lstStyle>
            <a:lvl1pPr>
              <a:defRPr sz="3200">
                <a:latin typeface="Franklin Gothic Heavy" panose="020B0903020102020204" pitchFamily="34" charset="0"/>
              </a:defRPr>
            </a:lvl1pPr>
            <a:lvl2pPr>
              <a:defRPr sz="2800">
                <a:latin typeface="Franklin Gothic Medium" panose="020B06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0034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081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lumn Title &amp; Text - Right Column Bulleted List - Black &amp; Pink Rectangle Small Header - Logo Top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0141"/>
            <a:ext cx="3932237" cy="1600200"/>
          </a:xfrm>
        </p:spPr>
        <p:txBody>
          <a:bodyPr anchor="b"/>
          <a:lstStyle>
            <a:lvl1pPr>
              <a:defRPr sz="3200"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100142"/>
            <a:ext cx="6172200" cy="5403850"/>
          </a:xfrm>
        </p:spPr>
        <p:txBody>
          <a:bodyPr/>
          <a:lstStyle>
            <a:lvl1pPr>
              <a:defRPr sz="3200">
                <a:latin typeface="Franklin Gothic Heavy" panose="020B0903020102020204" pitchFamily="34" charset="0"/>
              </a:defRPr>
            </a:lvl1pPr>
            <a:lvl2pPr>
              <a:defRPr sz="2800">
                <a:latin typeface="Franklin Gothic Medium" panose="020B06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0034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202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Column Title &amp; Text - Right Column Picture - Pink Rectangle Small Header - Logo Top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0304"/>
            <a:ext cx="3932237" cy="11947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30305"/>
            <a:ext cx="6172200" cy="54419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25050"/>
            <a:ext cx="3932237" cy="424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939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Column Title &amp; Text - Right Column Picture - Pink &amp; Black Rectangle Small Header - Logo Top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0304"/>
            <a:ext cx="3932237" cy="11947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30305"/>
            <a:ext cx="6172200" cy="54419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25050"/>
            <a:ext cx="3932237" cy="424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&amp; Vertical Text 1 - Pink Rectangle Small Header - Logo Top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4412"/>
            <a:ext cx="10515600" cy="676275"/>
          </a:xfrm>
        </p:spPr>
        <p:txBody>
          <a:bodyPr/>
          <a:lstStyle>
            <a:lvl1pPr>
              <a:defRPr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4"/>
            <a:ext cx="10515600" cy="4860925"/>
          </a:xfrm>
        </p:spPr>
        <p:txBody>
          <a:bodyPr vert="eaVert"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63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&amp; Vertical Text 2 - Pink &amp; Black Rectangle Small Header - Logo Top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4412"/>
            <a:ext cx="10515600" cy="676275"/>
          </a:xfrm>
        </p:spPr>
        <p:txBody>
          <a:bodyPr/>
          <a:lstStyle>
            <a:lvl1pPr>
              <a:defRPr>
                <a:latin typeface="Franklin Gothic Heavy" panose="020B09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4"/>
            <a:ext cx="10515600" cy="4860925"/>
          </a:xfrm>
        </p:spPr>
        <p:txBody>
          <a:bodyPr vert="eaVert"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 Cond" panose="020B06060304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57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 4 - Large Pink &amp; Black Swirl Full Background - Logo in Lower Lef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 5 - Large Pink Swirl Full Background - Logo in Low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8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 6 - Large Pink &amp; Black Swirl Full Background - Logo in Low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2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Bullets Slide 1 - Top Half Swirl Pink Background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662613" cy="1663700"/>
          </a:xfrm>
        </p:spPr>
        <p:txBody>
          <a:bodyPr>
            <a:normAutofit/>
          </a:bodyPr>
          <a:lstStyle>
            <a:lvl1pPr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4625"/>
            <a:ext cx="10515600" cy="3829050"/>
          </a:xfrm>
        </p:spPr>
        <p:txBody>
          <a:bodyPr/>
          <a:lstStyle>
            <a:lvl1pPr algn="r">
              <a:defRPr>
                <a:latin typeface="Franklin Gothic Medium" panose="020B0603020102020204" pitchFamily="34" charset="0"/>
              </a:defRPr>
            </a:lvl1pPr>
            <a:lvl2pPr algn="r">
              <a:defRPr>
                <a:latin typeface="Franklin Gothic Medium Cond" panose="020B0606030402020204" pitchFamily="34" charset="0"/>
              </a:defRPr>
            </a:lvl2pPr>
            <a:lvl3pPr algn="r">
              <a:defRPr>
                <a:latin typeface="Franklin Gothic Book" panose="020B0503020102020204" pitchFamily="34" charset="0"/>
              </a:defRPr>
            </a:lvl3pPr>
            <a:lvl4pPr algn="r">
              <a:defRPr>
                <a:latin typeface="Franklin Gothic Book" panose="020B0503020102020204" pitchFamily="34" charset="0"/>
              </a:defRPr>
            </a:lvl4pPr>
            <a:lvl5pPr algn="r"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0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Bullets Slide 2 - Top Half Swirl Pink &amp; Black Background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662613" cy="1663700"/>
          </a:xfrm>
        </p:spPr>
        <p:txBody>
          <a:bodyPr>
            <a:normAutofit/>
          </a:bodyPr>
          <a:lstStyle>
            <a:lvl1pPr>
              <a:defRPr sz="6000"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4625"/>
            <a:ext cx="10515600" cy="3829050"/>
          </a:xfrm>
        </p:spPr>
        <p:txBody>
          <a:bodyPr/>
          <a:lstStyle>
            <a:lvl1pPr algn="r">
              <a:defRPr>
                <a:latin typeface="Franklin Gothic Medium" panose="020B0603020102020204" pitchFamily="34" charset="0"/>
              </a:defRPr>
            </a:lvl1pPr>
            <a:lvl2pPr algn="r">
              <a:defRPr>
                <a:latin typeface="Franklin Gothic Medium Cond" panose="020B0606030402020204" pitchFamily="34" charset="0"/>
              </a:defRPr>
            </a:lvl2pPr>
            <a:lvl3pPr algn="r">
              <a:defRPr>
                <a:latin typeface="Franklin Gothic Book" panose="020B0503020102020204" pitchFamily="34" charset="0"/>
              </a:defRPr>
            </a:lvl3pPr>
            <a:lvl4pPr algn="r">
              <a:defRPr>
                <a:latin typeface="Franklin Gothic Book" panose="020B0503020102020204" pitchFamily="34" charset="0"/>
              </a:defRPr>
            </a:lvl4pPr>
            <a:lvl5pPr algn="r"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4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Bullets Slide 3 - Small Rectangle Pink Header - Logo Upper Right Corn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" y="171450"/>
            <a:ext cx="10658475" cy="414338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1143000"/>
            <a:ext cx="11472862" cy="5400675"/>
          </a:xfrm>
        </p:spPr>
        <p:txBody>
          <a:bodyPr/>
          <a:lstStyle>
            <a:lvl1pPr algn="r">
              <a:defRPr>
                <a:latin typeface="Franklin Gothic Medium" panose="020B0603020102020204" pitchFamily="34" charset="0"/>
              </a:defRPr>
            </a:lvl1pPr>
            <a:lvl2pPr algn="r">
              <a:defRPr>
                <a:latin typeface="Franklin Gothic Medium Cond" panose="020B0606030402020204" pitchFamily="34" charset="0"/>
              </a:defRPr>
            </a:lvl2pPr>
            <a:lvl3pPr algn="r">
              <a:defRPr>
                <a:latin typeface="Franklin Gothic Book" panose="020B0503020102020204" pitchFamily="34" charset="0"/>
              </a:defRPr>
            </a:lvl3pPr>
            <a:lvl4pPr algn="r">
              <a:defRPr>
                <a:latin typeface="Franklin Gothic Book" panose="020B0503020102020204" pitchFamily="34" charset="0"/>
              </a:defRPr>
            </a:lvl4pPr>
            <a:lvl5pPr algn="r"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9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28588"/>
            <a:ext cx="10515600" cy="4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00138"/>
            <a:ext cx="10515600" cy="551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5" r:id="rId8"/>
    <p:sldLayoutId id="2147483666" r:id="rId9"/>
    <p:sldLayoutId id="2147483667" r:id="rId10"/>
    <p:sldLayoutId id="2147483683" r:id="rId11"/>
    <p:sldLayoutId id="2147483684" r:id="rId12"/>
    <p:sldLayoutId id="2147483651" r:id="rId13"/>
    <p:sldLayoutId id="2147483668" r:id="rId14"/>
    <p:sldLayoutId id="2147483652" r:id="rId15"/>
    <p:sldLayoutId id="2147483669" r:id="rId16"/>
    <p:sldLayoutId id="2147483670" r:id="rId17"/>
    <p:sldLayoutId id="2147483671" r:id="rId18"/>
    <p:sldLayoutId id="2147483685" r:id="rId19"/>
    <p:sldLayoutId id="2147483686" r:id="rId20"/>
    <p:sldLayoutId id="2147483654" r:id="rId21"/>
    <p:sldLayoutId id="2147483672" r:id="rId22"/>
    <p:sldLayoutId id="2147483673" r:id="rId23"/>
    <p:sldLayoutId id="2147483674" r:id="rId24"/>
    <p:sldLayoutId id="2147483687" r:id="rId25"/>
    <p:sldLayoutId id="2147483688" r:id="rId26"/>
    <p:sldLayoutId id="2147483655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56" r:id="rId33"/>
    <p:sldLayoutId id="2147483680" r:id="rId34"/>
    <p:sldLayoutId id="2147483657" r:id="rId35"/>
    <p:sldLayoutId id="2147483681" r:id="rId36"/>
    <p:sldLayoutId id="2147483658" r:id="rId37"/>
    <p:sldLayoutId id="2147483682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esbd.cpa.state.tx.us/sagencybid.cfm?startrow=1&amp;endrow=25&amp;ag_num=313&amp;orderby=Agency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lly.parker@dir.texas.gov" TargetMode="External"/><Relationship Id="rId2" Type="http://schemas.openxmlformats.org/officeDocument/2006/relationships/hyperlink" Target="mailto:tom.niland@dir.texas.gov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oan.scott@dir.texas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r.texas.gov/View-Information-For-Vendors/Landing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rcommunity.force.com/BidStam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rcommunity.force.com/BidStam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BidStamp Vendor Information System Webinar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Information and Overview</a:t>
            </a:r>
          </a:p>
        </p:txBody>
      </p:sp>
    </p:spTree>
    <p:extLst>
      <p:ext uri="{BB962C8B-B14F-4D97-AF65-F5344CB8AC3E}">
        <p14:creationId xmlns:p14="http://schemas.microsoft.com/office/powerpoint/2010/main" val="159181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VIS Account Request</a:t>
            </a:r>
          </a:p>
        </p:txBody>
      </p:sp>
      <p:pic>
        <p:nvPicPr>
          <p:cNvPr id="4" name="Picture 3" descr="Request Access to Cendor Information Systems Community page screensh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39" y="1030145"/>
            <a:ext cx="5645896" cy="5835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9009" y="1064793"/>
            <a:ext cx="592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(reference Vendor Guide Section 3 Account Creation):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0557" y="1855304"/>
            <a:ext cx="52081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Complete the request form, all fields are required, and select “Submit”.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form will navigate to a confirmation message verifying the request was submitted.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DIR will review and enable Vendor BidStamp account.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Once enabled, the user who submitted the request will receive a confirmation email with a link to create a password. This will officially give Vendor access to the BidStamp VIS Portal.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88090" y="2627789"/>
            <a:ext cx="2148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Company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090" y="3086410"/>
            <a:ext cx="3062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Contact Name: First, Last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0741" y="4492963"/>
            <a:ext cx="315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Texas ID # (TIN) or Federal Employer # (EIN)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8090" y="5419674"/>
            <a:ext cx="2148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DIR-TSO-TMP-###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9468" y="6002530"/>
            <a:ext cx="2148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Solicitation Name</a:t>
            </a:r>
          </a:p>
        </p:txBody>
      </p:sp>
    </p:spTree>
    <p:extLst>
      <p:ext uri="{BB962C8B-B14F-4D97-AF65-F5344CB8AC3E}">
        <p14:creationId xmlns:p14="http://schemas.microsoft.com/office/powerpoint/2010/main" val="323488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71450"/>
            <a:ext cx="10658475" cy="414338"/>
          </a:xfrm>
        </p:spPr>
        <p:txBody>
          <a:bodyPr>
            <a:noAutofit/>
          </a:bodyPr>
          <a:lstStyle/>
          <a:p>
            <a:r>
              <a:rPr lang="en-US" sz="4800" dirty="0"/>
              <a:t>BidStamp VIS Home Page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993913"/>
            <a:ext cx="845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entering your login credentials, you will be navigated to the VIS Home Page.</a:t>
            </a:r>
          </a:p>
        </p:txBody>
      </p:sp>
      <p:pic>
        <p:nvPicPr>
          <p:cNvPr id="6" name="Picture 5" descr="BIdstamp Vendor Portal screensh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5" y="1495218"/>
            <a:ext cx="11683925" cy="409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2260" y="2519093"/>
            <a:ext cx="592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(reference Vendor Guide Section 2 Account Creation):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114" y="5292854"/>
            <a:ext cx="10774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PLEASE NOTE: </a:t>
            </a:r>
            <a:r>
              <a:rPr lang="en-US" sz="1600" dirty="0"/>
              <a:t>Solicitations posted on DIR’s BidStamp VIS are provided as a courtesy and convenience. DIR does not commit to the availability of any document there for any period of time. </a:t>
            </a:r>
            <a:br>
              <a:rPr lang="en-US" sz="1600" dirty="0"/>
            </a:br>
            <a:br>
              <a:rPr lang="en-US" sz="1600" b="1" dirty="0"/>
            </a:br>
            <a:r>
              <a:rPr lang="en-US" sz="1600" b="1" dirty="0"/>
              <a:t>THEREFORE: </a:t>
            </a:r>
            <a:r>
              <a:rPr lang="en-US" sz="1600" dirty="0"/>
              <a:t>Vendors must refer to listings on the state’s Electronic State Business Daily for the official documentation of any solicitation; and Vendors are required to maintain their own records</a:t>
            </a:r>
          </a:p>
        </p:txBody>
      </p:sp>
      <p:sp>
        <p:nvSpPr>
          <p:cNvPr id="9" name="Rectangle 8" descr="highlighted &quot;My Account&quot; tab"/>
          <p:cNvSpPr/>
          <p:nvPr/>
        </p:nvSpPr>
        <p:spPr>
          <a:xfrm>
            <a:off x="689114" y="3273287"/>
            <a:ext cx="3511825" cy="861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ndor Account page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1" y="1159440"/>
            <a:ext cx="7976948" cy="512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Vendor Account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675" y="6356545"/>
            <a:ext cx="644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(reference Vendor Guide Section 4 Vendor Account Management):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5109" y="1109389"/>
            <a:ext cx="36309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Non-CMBL vendor accounts</a:t>
            </a:r>
            <a:r>
              <a:rPr lang="en-US" dirty="0"/>
              <a:t> will be editable by the </a:t>
            </a:r>
            <a:r>
              <a:rPr lang="en-US" dirty="0">
                <a:highlight>
                  <a:srgbClr val="FFFF00"/>
                </a:highlight>
              </a:rPr>
              <a:t>primary  contact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Clicking “</a:t>
            </a:r>
            <a:r>
              <a:rPr lang="en-US" b="1" dirty="0"/>
              <a:t>Edit”, </a:t>
            </a:r>
            <a:r>
              <a:rPr lang="en-US" dirty="0"/>
              <a:t>the primary contact can then make updates to any of the fields that are editable. Certain fields are read-only.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Selecting the </a:t>
            </a:r>
            <a:r>
              <a:rPr lang="en-US" b="1" dirty="0"/>
              <a:t>“Save” </a:t>
            </a:r>
            <a:r>
              <a:rPr lang="en-US" dirty="0"/>
              <a:t>button </a:t>
            </a:r>
            <a:r>
              <a:rPr lang="en-US" i="1" dirty="0"/>
              <a:t>(visible when changes are made)</a:t>
            </a:r>
            <a:r>
              <a:rPr lang="en-US" dirty="0"/>
              <a:t> will save any changes the primary contact made. </a:t>
            </a:r>
            <a:endParaRPr lang="en-US" b="1" dirty="0"/>
          </a:p>
        </p:txBody>
      </p:sp>
      <p:sp>
        <p:nvSpPr>
          <p:cNvPr id="7" name="Rectangle 6" descr="highlighted edit button on vendor acount page"/>
          <p:cNvSpPr/>
          <p:nvPr/>
        </p:nvSpPr>
        <p:spPr>
          <a:xfrm>
            <a:off x="2747574" y="2036201"/>
            <a:ext cx="371061" cy="316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71450"/>
            <a:ext cx="10658475" cy="414338"/>
          </a:xfrm>
        </p:spPr>
        <p:txBody>
          <a:bodyPr>
            <a:noAutofit/>
          </a:bodyPr>
          <a:lstStyle/>
          <a:p>
            <a:r>
              <a:rPr lang="en-US" sz="4800" dirty="0"/>
              <a:t>Vendor Account Management, </a:t>
            </a:r>
            <a:r>
              <a:rPr lang="en-US" sz="4400" i="1" dirty="0"/>
              <a:t>cont.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dirty="0">
                <a:latin typeface="+mn-lt"/>
              </a:rPr>
              <a:t>Two types of contacts can be associated with BidStamp VIS portal accounts: </a:t>
            </a:r>
            <a:r>
              <a:rPr lang="en-US" b="1" dirty="0">
                <a:latin typeface="+mn-lt"/>
              </a:rPr>
              <a:t>standard contacts </a:t>
            </a:r>
            <a:r>
              <a:rPr lang="en-US" dirty="0">
                <a:latin typeface="+mn-lt"/>
              </a:rPr>
              <a:t>and </a:t>
            </a:r>
            <a:r>
              <a:rPr lang="en-US" b="1" dirty="0">
                <a:latin typeface="+mn-lt"/>
              </a:rPr>
              <a:t>primary contacts</a:t>
            </a:r>
            <a:r>
              <a:rPr lang="en-US" dirty="0">
                <a:latin typeface="+mn-lt"/>
              </a:rPr>
              <a:t>. </a:t>
            </a:r>
          </a:p>
          <a:p>
            <a:pPr marL="0" indent="0" algn="l">
              <a:buNone/>
            </a:pPr>
            <a:r>
              <a:rPr lang="en-US" b="1" u="sng" dirty="0">
                <a:latin typeface="+mn-lt"/>
              </a:rPr>
              <a:t>Primary Contacts </a:t>
            </a:r>
            <a:r>
              <a:rPr lang="en-US" dirty="0">
                <a:latin typeface="+mn-lt"/>
              </a:rPr>
              <a:t>– The main contacts for a given account. </a:t>
            </a:r>
            <a:r>
              <a:rPr lang="en-US" dirty="0">
                <a:highlight>
                  <a:srgbClr val="FFFF00"/>
                </a:highlight>
                <a:latin typeface="+mn-lt"/>
              </a:rPr>
              <a:t>By default, the first contact to request an account will receive primary contact status. </a:t>
            </a:r>
          </a:p>
          <a:p>
            <a:pPr algn="l"/>
            <a:r>
              <a:rPr lang="en-US" dirty="0">
                <a:latin typeface="+mn-lt"/>
              </a:rPr>
              <a:t>If the vendor account information is not imported from a CMBL vendor profile, the primary contact(s) associated with an account can edit overall vendor account information in addition to their own contact information. </a:t>
            </a:r>
          </a:p>
          <a:p>
            <a:pPr algn="l"/>
            <a:r>
              <a:rPr lang="en-US" dirty="0">
                <a:latin typeface="+mn-lt"/>
              </a:rPr>
              <a:t>The primary contact will have the ability to edit the contact information of other contacts associated with the account. </a:t>
            </a:r>
          </a:p>
          <a:p>
            <a:pPr algn="l"/>
            <a:r>
              <a:rPr lang="en-US" dirty="0">
                <a:latin typeface="+mn-lt"/>
              </a:rPr>
              <a:t>Primary contacts can submit questions and response materials on behalf of the account.</a:t>
            </a:r>
          </a:p>
          <a:p>
            <a:pPr marL="0" indent="0" algn="l">
              <a:buNone/>
            </a:pPr>
            <a:r>
              <a:rPr lang="en-US" b="1" u="sng" dirty="0">
                <a:latin typeface="+mn-lt"/>
              </a:rPr>
              <a:t>Standard Contacts </a:t>
            </a:r>
            <a:r>
              <a:rPr lang="en-US" dirty="0">
                <a:latin typeface="+mn-lt"/>
              </a:rPr>
              <a:t>– The secondary contacts for a given account. </a:t>
            </a:r>
            <a:r>
              <a:rPr lang="en-US" dirty="0">
                <a:highlight>
                  <a:srgbClr val="FFFF00"/>
                </a:highlight>
                <a:latin typeface="+mn-lt"/>
              </a:rPr>
              <a:t>Standard contacts must request primary accounts status from the accounts primary contact</a:t>
            </a:r>
            <a:r>
              <a:rPr lang="en-US" dirty="0">
                <a:latin typeface="+mn-lt"/>
              </a:rPr>
              <a:t>. </a:t>
            </a:r>
          </a:p>
          <a:p>
            <a:pPr algn="l"/>
            <a:r>
              <a:rPr lang="en-US" dirty="0">
                <a:latin typeface="+mn-lt"/>
              </a:rPr>
              <a:t>Standard contacts are only able to edit the information associated with their own account. </a:t>
            </a:r>
          </a:p>
          <a:p>
            <a:pPr algn="l"/>
            <a:r>
              <a:rPr lang="en-US" dirty="0">
                <a:latin typeface="+mn-lt"/>
              </a:rPr>
              <a:t>Standard contacts can submit questions and response materials on behalf of the account.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6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shot vendor account page with contact info editable fields pres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6" y="1123928"/>
            <a:ext cx="7990708" cy="5129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71450"/>
            <a:ext cx="10658475" cy="414338"/>
          </a:xfrm>
        </p:spPr>
        <p:txBody>
          <a:bodyPr>
            <a:noAutofit/>
          </a:bodyPr>
          <a:lstStyle/>
          <a:p>
            <a:r>
              <a:rPr lang="en-US" sz="4800" dirty="0"/>
              <a:t>Vendor Account Management, </a:t>
            </a:r>
            <a:r>
              <a:rPr lang="en-US" sz="4400" i="1" dirty="0"/>
              <a:t>cont.</a:t>
            </a:r>
            <a:endParaRPr lang="en-US" sz="4800" i="1" dirty="0"/>
          </a:p>
        </p:txBody>
      </p:sp>
      <p:sp>
        <p:nvSpPr>
          <p:cNvPr id="7" name="Rectangle 6" descr="vender page with &quot;New Contact&quot; button Highlighted"/>
          <p:cNvSpPr/>
          <p:nvPr/>
        </p:nvSpPr>
        <p:spPr>
          <a:xfrm>
            <a:off x="2614413" y="3594399"/>
            <a:ext cx="742122" cy="291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Highlighted &quot;Yes&quot; under Active Contact on Vendor page"/>
          <p:cNvSpPr/>
          <p:nvPr/>
        </p:nvSpPr>
        <p:spPr>
          <a:xfrm>
            <a:off x="679433" y="4345445"/>
            <a:ext cx="394253" cy="1590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Highlighted &quot;yes&quot; on active contact on vendor page"/>
          <p:cNvSpPr/>
          <p:nvPr/>
        </p:nvSpPr>
        <p:spPr>
          <a:xfrm>
            <a:off x="679432" y="4141717"/>
            <a:ext cx="394253" cy="1590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0165" y="6351083"/>
            <a:ext cx="785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(reference Vendor Guide Section 4.1.2 Create/Update Contacts):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1946" y="1159440"/>
            <a:ext cx="3755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 contacts can add New Contacts and edit all contacts.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Clicking New Contact, the primary contact can enter contact information into editable fields.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clicking “</a:t>
            </a:r>
            <a:r>
              <a:rPr lang="en-US" b="1" dirty="0"/>
              <a:t>Edit”, </a:t>
            </a:r>
            <a:r>
              <a:rPr lang="en-US" dirty="0"/>
              <a:t>the primary contact can then make updates to any of the fields that are editable. Certain fields are read-only.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Selecting the </a:t>
            </a:r>
            <a:r>
              <a:rPr lang="en-US" b="1" dirty="0"/>
              <a:t>“Save” </a:t>
            </a:r>
            <a:r>
              <a:rPr lang="en-US" dirty="0"/>
              <a:t>button </a:t>
            </a:r>
            <a:r>
              <a:rPr lang="en-US" i="1" dirty="0"/>
              <a:t>(visible when changes are made)</a:t>
            </a:r>
            <a:r>
              <a:rPr lang="en-US" dirty="0"/>
              <a:t> will save any changes the primary contact made.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prstClr val="white"/>
                </a:solidFill>
              </a:rPr>
              <a:t>Vendor Account Management, </a:t>
            </a:r>
            <a:r>
              <a:rPr lang="en-US" sz="4400" i="1" dirty="0">
                <a:solidFill>
                  <a:prstClr val="white"/>
                </a:solidFill>
              </a:rPr>
              <a:t>cont.</a:t>
            </a:r>
            <a:endParaRPr lang="en-US" dirty="0"/>
          </a:p>
        </p:txBody>
      </p:sp>
      <p:pic>
        <p:nvPicPr>
          <p:cNvPr id="4" name="Picture 3" descr="New Contact page Screensho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2" y="963476"/>
            <a:ext cx="8464500" cy="5775777"/>
          </a:xfrm>
          <a:prstGeom prst="rect">
            <a:avLst/>
          </a:prstGeom>
        </p:spPr>
      </p:pic>
      <p:sp>
        <p:nvSpPr>
          <p:cNvPr id="5" name="Rectangle 4" descr="Hihghlighted &quot;Save&quot; button on new Contact page"/>
          <p:cNvSpPr/>
          <p:nvPr/>
        </p:nvSpPr>
        <p:spPr>
          <a:xfrm>
            <a:off x="2920753" y="2202074"/>
            <a:ext cx="335804" cy="265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Highlighted; Primary Account Contact and Receive Notification check boxes"/>
          <p:cNvSpPr/>
          <p:nvPr/>
        </p:nvSpPr>
        <p:spPr>
          <a:xfrm>
            <a:off x="710102" y="3327542"/>
            <a:ext cx="1464928" cy="418836"/>
          </a:xfrm>
          <a:prstGeom prst="rect">
            <a:avLst/>
          </a:prstGeom>
          <a:noFill/>
          <a:ln w="38100" cap="flat" cmpd="sng" algn="ctr">
            <a:solidFill>
              <a:srgbClr val="C00000">
                <a:lumMod val="60000"/>
                <a:lumOff val="4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52214" y="1201409"/>
            <a:ext cx="27807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/>
              <a:t>“Primary Account Contact” </a:t>
            </a:r>
            <a:r>
              <a:rPr lang="en-US" dirty="0"/>
              <a:t>will assign the new contact as an additional primary contact.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/>
              <a:t>“Receive Notifications” </a:t>
            </a:r>
            <a:r>
              <a:rPr lang="en-US" dirty="0"/>
              <a:t>checkbox will enable a contact to receive notifications for any solicitation the contact subscribes to. </a:t>
            </a:r>
          </a:p>
          <a:p>
            <a:pPr algn="r"/>
            <a:endParaRPr lang="en-US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Selecting the </a:t>
            </a:r>
            <a:r>
              <a:rPr lang="en-US" b="1" dirty="0"/>
              <a:t>“Save” </a:t>
            </a:r>
            <a:r>
              <a:rPr lang="en-US" dirty="0"/>
              <a:t>button will save any changes the primary contact made.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02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Responding</a:t>
            </a:r>
            <a:r>
              <a:rPr lang="en-US" dirty="0"/>
              <a:t> to a Solicitation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263" y="968989"/>
            <a:ext cx="1094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Vendor account is enabled, Vendor can submit and manage RFO responses from the BidStamp VIS portal. </a:t>
            </a:r>
          </a:p>
        </p:txBody>
      </p:sp>
      <p:pic>
        <p:nvPicPr>
          <p:cNvPr id="6" name="Picture 5" descr="Vendor IS community page screensh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84" y="1799986"/>
            <a:ext cx="10291807" cy="4422838"/>
          </a:xfrm>
          <a:prstGeom prst="rect">
            <a:avLst/>
          </a:prstGeom>
        </p:spPr>
      </p:pic>
      <p:sp>
        <p:nvSpPr>
          <p:cNvPr id="7" name="Rectangle 6" descr="Highlighted ; Open Solicitations tab on Vendor IS COmmunity page"/>
          <p:cNvSpPr/>
          <p:nvPr/>
        </p:nvSpPr>
        <p:spPr>
          <a:xfrm>
            <a:off x="4339988" y="3766782"/>
            <a:ext cx="3043451" cy="900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3948" y="5987999"/>
            <a:ext cx="7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(reference Vendor Guide Section 5.0 Vendor Response Management):</a:t>
            </a:r>
          </a:p>
        </p:txBody>
      </p:sp>
    </p:spTree>
    <p:extLst>
      <p:ext uri="{BB962C8B-B14F-4D97-AF65-F5344CB8AC3E}">
        <p14:creationId xmlns:p14="http://schemas.microsoft.com/office/powerpoint/2010/main" val="5657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Creating a New Response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69" y="982639"/>
            <a:ext cx="11472862" cy="1869744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dirty="0">
                <a:latin typeface="+mn-lt"/>
              </a:rPr>
              <a:t>To create a new response: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>
                <a:latin typeface="+mn-lt"/>
              </a:rPr>
              <a:t>Log in to the VIS portal and select the “Open Solicitations” tile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>
                <a:latin typeface="+mn-lt"/>
              </a:rPr>
              <a:t>Click on the “RFO Number” of the solicitation you want to respond to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>
                <a:latin typeface="+mn-lt"/>
              </a:rPr>
              <a:t>You will be navigated to the “RFO Number” detail page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4" name="Picture 3" descr="All Open Solicitations page screensh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29" y="3020595"/>
            <a:ext cx="7944392" cy="3462941"/>
          </a:xfrm>
          <a:prstGeom prst="rect">
            <a:avLst/>
          </a:prstGeom>
        </p:spPr>
      </p:pic>
      <p:sp>
        <p:nvSpPr>
          <p:cNvPr id="5" name="Rectangle 4" descr="Highlighted RFO number on All Open Solicitations page"/>
          <p:cNvSpPr/>
          <p:nvPr/>
        </p:nvSpPr>
        <p:spPr>
          <a:xfrm>
            <a:off x="736979" y="5377218"/>
            <a:ext cx="1037230" cy="218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5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Creating a New Response, </a:t>
            </a:r>
            <a:r>
              <a:rPr lang="en-US" sz="4800" i="1" dirty="0"/>
              <a:t>cont.</a:t>
            </a:r>
          </a:p>
        </p:txBody>
      </p:sp>
      <p:pic>
        <p:nvPicPr>
          <p:cNvPr id="4" name="Picture 3" descr="RFO number detail page screensh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1119187"/>
            <a:ext cx="11296650" cy="4619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388" y="5786648"/>
            <a:ext cx="1090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page will display important deadlines for the solicitation and list any questions Vendor has submitted.</a:t>
            </a:r>
          </a:p>
        </p:txBody>
      </p:sp>
      <p:sp>
        <p:nvSpPr>
          <p:cNvPr id="6" name="Rectangle 5" descr="RFO number detail fields Highlighted. Includes dates and deadlines. "/>
          <p:cNvSpPr/>
          <p:nvPr/>
        </p:nvSpPr>
        <p:spPr>
          <a:xfrm>
            <a:off x="573206" y="3111690"/>
            <a:ext cx="9280478" cy="10235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ighlighted  RFO Questions and No Redpords to Display on lower half of RFO number page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98" y="4949388"/>
            <a:ext cx="5794474" cy="659842"/>
          </a:xfrm>
          <a:prstGeom prst="rect">
            <a:avLst/>
          </a:prstGeom>
        </p:spPr>
      </p:pic>
      <p:sp>
        <p:nvSpPr>
          <p:cNvPr id="8" name="Rectangle 7" descr="Highlighted buttons; Respond to Solicitation, Aska a Question, Subscribe to Solicitation, View Solicitation Documents."/>
          <p:cNvSpPr/>
          <p:nvPr/>
        </p:nvSpPr>
        <p:spPr>
          <a:xfrm>
            <a:off x="3957851" y="2784143"/>
            <a:ext cx="5895833" cy="327547"/>
          </a:xfrm>
          <a:prstGeom prst="rect">
            <a:avLst/>
          </a:prstGeom>
          <a:solidFill>
            <a:srgbClr val="5B9BD5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04161" y="6355916"/>
            <a:ext cx="429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Buttons discussed on the next slide. </a:t>
            </a:r>
          </a:p>
        </p:txBody>
      </p:sp>
      <p:cxnSp>
        <p:nvCxnSpPr>
          <p:cNvPr id="11" name="Straight Arrow Connector 10" descr="Decoration"/>
          <p:cNvCxnSpPr/>
          <p:nvPr/>
        </p:nvCxnSpPr>
        <p:spPr>
          <a:xfrm>
            <a:off x="11273050" y="6540582"/>
            <a:ext cx="60775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prstClr val="white"/>
                </a:solidFill>
              </a:rPr>
              <a:t>Creating a New Response, </a:t>
            </a:r>
            <a:r>
              <a:rPr lang="en-US" sz="4800" i="1" dirty="0">
                <a:solidFill>
                  <a:prstClr val="white"/>
                </a:solidFill>
              </a:rPr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600" b="1" dirty="0">
                <a:latin typeface="+mn-lt"/>
              </a:rPr>
              <a:t>RFO Number Detail Page Button Description:</a:t>
            </a:r>
          </a:p>
          <a:p>
            <a:pPr marL="0" indent="0" algn="l">
              <a:buNone/>
            </a:pPr>
            <a:endParaRPr lang="en-US" sz="2100" dirty="0">
              <a:latin typeface="+mn-lt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Respond to a Solicitation (or View Response)</a:t>
            </a:r>
            <a:r>
              <a:rPr lang="en-US" sz="2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Create a new response or view a response that is in-progress.</a:t>
            </a:r>
            <a:br>
              <a:rPr lang="en-US" sz="2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 a response has already been created or started, this button will read as </a:t>
            </a:r>
            <a:r>
              <a:rPr lang="en-US" sz="21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“View Response”</a:t>
            </a:r>
            <a:r>
              <a:rPr lang="en-US" sz="2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and allow you to resume your progress on an existing RFO response.</a:t>
            </a:r>
          </a:p>
          <a:p>
            <a:pPr marL="914400" lvl="2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Ask A Question: </a:t>
            </a:r>
            <a:r>
              <a:rPr lang="en-US" sz="2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Submit a question to be reviewed by a DIR resource. Questions can be submitted up until the</a:t>
            </a:r>
            <a:r>
              <a:rPr lang="en-US" sz="21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“Question Submission Deadline date” indicated in the RFO document and on the detail page.</a:t>
            </a: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Subscribe to Solicitation: </a:t>
            </a:r>
            <a:r>
              <a:rPr lang="en-US" sz="2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Subscribe to a solicitation if you would like to receive addendum notifications.</a:t>
            </a:r>
            <a:br>
              <a:rPr lang="en-US" sz="2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subscribe to the solicitation, you must select the “Subscribe to Solicitation” button AND have enabled your contact to </a:t>
            </a:r>
            <a:r>
              <a:rPr lang="en-US" sz="2100" u="sng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“Receive Notifications”</a:t>
            </a:r>
            <a:r>
              <a:rPr lang="en-US" sz="2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1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(reference slide 15 of this presentation)</a:t>
            </a:r>
          </a:p>
          <a:p>
            <a:pPr marL="914400" lvl="2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View Solicitation Documents: </a:t>
            </a:r>
            <a:r>
              <a:rPr lang="en-US" sz="2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Navigate to the ESBD posting for a solicitation and view the solicitation’s documents. </a:t>
            </a:r>
            <a:endParaRPr lang="en-US" sz="2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100" dirty="0">
              <a:latin typeface="+mn-lt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0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400425"/>
            <a:ext cx="10515600" cy="743736"/>
          </a:xfrm>
        </p:spPr>
        <p:txBody>
          <a:bodyPr>
            <a:normAutofit/>
          </a:bodyPr>
          <a:lstStyle/>
          <a:p>
            <a:r>
              <a:rPr lang="en-US" sz="3200" dirty="0"/>
              <a:t>Presenter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02215"/>
            <a:ext cx="10515600" cy="217274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Kelly Parker, Director, Cooperative Contracts</a:t>
            </a:r>
          </a:p>
          <a:p>
            <a:r>
              <a:rPr lang="en-US" dirty="0">
                <a:solidFill>
                  <a:schemeClr val="tx1"/>
                </a:solidFill>
              </a:rPr>
              <a:t>Chief Procurement Office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  <a:latin typeface="Franklin Gothic Heavy" panose="020B0903020102020204" pitchFamily="34" charset="0"/>
                <a:ea typeface="+mj-ea"/>
                <a:cs typeface="+mj-cs"/>
              </a:rPr>
              <a:t>Organizers</a:t>
            </a:r>
            <a:endParaRPr lang="en-US" sz="2800" dirty="0">
              <a:solidFill>
                <a:schemeClr val="tx1"/>
              </a:solidFill>
              <a:latin typeface="Franklin Gothic Heavy" panose="020B0903020102020204" pitchFamily="34" charset="0"/>
              <a:ea typeface="+mj-ea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Joan Scott, Assistant Director, Cooperative Contracts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Chief Procurement Office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3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Respond to a Solicitation</a:t>
            </a:r>
            <a:endParaRPr lang="en-US" dirty="0"/>
          </a:p>
        </p:txBody>
      </p:sp>
      <p:pic>
        <p:nvPicPr>
          <p:cNvPr id="7" name="Picture 6" descr="RFO Response page screensh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1" y="946298"/>
            <a:ext cx="4479094" cy="5911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3395" y="967561"/>
            <a:ext cx="7219377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“RFO Response Page” buttons: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Delete: </a:t>
            </a:r>
            <a:r>
              <a:rPr lang="en-US" sz="1700" dirty="0"/>
              <a:t>Delete all information that has been uploaded and the response record before the response has been submitted. </a:t>
            </a:r>
            <a:r>
              <a:rPr lang="en-US" sz="1700" b="1" dirty="0"/>
              <a:t>Note: </a:t>
            </a:r>
            <a:r>
              <a:rPr lang="en-US" sz="1700" dirty="0"/>
              <a:t>Once the response is submitted, Vendor must use the  </a:t>
            </a:r>
            <a:r>
              <a:rPr lang="en-US" sz="1700" b="1" dirty="0"/>
              <a:t>Withdraw </a:t>
            </a:r>
            <a:r>
              <a:rPr lang="en-US" sz="1700" dirty="0"/>
              <a:t>button to make any changes.</a:t>
            </a:r>
            <a:r>
              <a:rPr lang="en-US" sz="1700" b="1" dirty="0"/>
              <a:t> </a:t>
            </a:r>
            <a:r>
              <a:rPr lang="en-US" sz="1700" i="1" dirty="0"/>
              <a:t>Withdraw button will</a:t>
            </a:r>
            <a:r>
              <a:rPr lang="en-US" sz="1700" b="1" i="1" dirty="0"/>
              <a:t> </a:t>
            </a:r>
            <a:r>
              <a:rPr lang="en-US" sz="1700" i="1" dirty="0"/>
              <a:t>appear upon solicitation submission.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Submit: </a:t>
            </a:r>
            <a:r>
              <a:rPr lang="en-US" sz="1700" dirty="0"/>
              <a:t>Submits the response record and all associated information. </a:t>
            </a:r>
            <a:r>
              <a:rPr lang="en-US" sz="1700" i="1" dirty="0"/>
              <a:t>(reference Vendor Guide Section 5.7) </a:t>
            </a:r>
            <a:endParaRPr lang="en-US" sz="17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Ask A Question: </a:t>
            </a:r>
            <a:r>
              <a:rPr lang="en-US" sz="1700" dirty="0"/>
              <a:t>Questions can be submitted up until the</a:t>
            </a:r>
            <a:r>
              <a:rPr lang="en-US" sz="1700" i="1" dirty="0"/>
              <a:t> </a:t>
            </a:r>
            <a:r>
              <a:rPr lang="en-US" sz="1700" dirty="0"/>
              <a:t>“Question Submission Deadline date” indicated in the RFO document and on the detail page. </a:t>
            </a:r>
            <a:r>
              <a:rPr lang="en-US" sz="1700" i="1" dirty="0"/>
              <a:t>(reference Vendor Guide Section 5.6)</a:t>
            </a:r>
            <a:endParaRPr lang="en-US" sz="1700" b="1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Add (or Edit) HUB Subcontracting Form: </a:t>
            </a:r>
            <a:r>
              <a:rPr lang="en-US" sz="1700" dirty="0"/>
              <a:t>Complete an automated version of the HSP form. Note: Vendors must also print, sign, and upload the signed HSP. </a:t>
            </a:r>
            <a:r>
              <a:rPr lang="en-US" sz="1700" i="1" dirty="0"/>
              <a:t>(reference Vendor Guide Section 5.4)</a:t>
            </a:r>
            <a:endParaRPr lang="en-US" sz="1700" b="1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Create Pricing Form:</a:t>
            </a:r>
            <a:r>
              <a:rPr lang="en-US" sz="1700" dirty="0"/>
              <a:t> Create a pricing form to submit pricing information for your response </a:t>
            </a:r>
            <a:r>
              <a:rPr lang="en-US" sz="1700" i="1" dirty="0"/>
              <a:t>(reference Vendor Guide Section 5.5)</a:t>
            </a:r>
            <a:endParaRPr lang="en-US" sz="17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New (RFO Response Documents): </a:t>
            </a:r>
            <a:r>
              <a:rPr lang="en-US" sz="1700" dirty="0"/>
              <a:t>Upload required files indicated in the RFO posted on the ESBD </a:t>
            </a:r>
            <a:r>
              <a:rPr lang="en-US" sz="1700" i="1" dirty="0"/>
              <a:t>(reference Vendor Guide Section 5.2)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New (Vendor References): </a:t>
            </a:r>
            <a:r>
              <a:rPr lang="en-US" dirty="0"/>
              <a:t>Submit a new reference’s email address and opt to send the vendor a reference </a:t>
            </a:r>
            <a:r>
              <a:rPr lang="en-US" sz="1700" i="1" dirty="0"/>
              <a:t>(reference Vendor Guide Section 5.3)</a:t>
            </a:r>
          </a:p>
        </p:txBody>
      </p:sp>
      <p:cxnSp>
        <p:nvCxnSpPr>
          <p:cNvPr id="10" name="Straight Arrow Connector 9" descr="Highlighted New RFO Repsone Documents section on page"/>
          <p:cNvCxnSpPr>
            <a:cxnSpLocks/>
          </p:cNvCxnSpPr>
          <p:nvPr/>
        </p:nvCxnSpPr>
        <p:spPr>
          <a:xfrm flipH="1">
            <a:off x="1881963" y="5390707"/>
            <a:ext cx="27963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 descr="Highlighted New Vendor References section on page"/>
          <p:cNvCxnSpPr>
            <a:cxnSpLocks/>
          </p:cNvCxnSpPr>
          <p:nvPr/>
        </p:nvCxnSpPr>
        <p:spPr>
          <a:xfrm flipH="1">
            <a:off x="1775639" y="6081823"/>
            <a:ext cx="2902687" cy="4465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 descr="Highlighted RFO Response Detail buttons; Delete, Submit, Ask a Question, Create Pricing Form, Add HUB Subcontracting Form."/>
          <p:cNvSpPr/>
          <p:nvPr/>
        </p:nvSpPr>
        <p:spPr>
          <a:xfrm>
            <a:off x="1499191" y="3168502"/>
            <a:ext cx="2105246" cy="3615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9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Demonstration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8316" y="2009550"/>
            <a:ext cx="98138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Official solicitation documents are posted to the Electronic State Business Daily </a:t>
            </a:r>
            <a:r>
              <a:rPr lang="en-US" sz="2400" dirty="0">
                <a:hlinkClick r:id="rId2"/>
              </a:rPr>
              <a:t>(ESBD)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Documents requiring signatures, (For example, HSP, affirmation page, etc.) must be signed, scanned, and uploaded into the BidStamp VIS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Please use Contact DIR form to provide feedback.</a:t>
            </a:r>
          </a:p>
        </p:txBody>
      </p:sp>
      <p:pic>
        <p:nvPicPr>
          <p:cNvPr id="5" name="Picture 4" descr="Screenshot DIR website navigation 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80" y="4402211"/>
            <a:ext cx="9648825" cy="2200275"/>
          </a:xfrm>
          <a:prstGeom prst="rect">
            <a:avLst/>
          </a:prstGeom>
        </p:spPr>
      </p:pic>
      <p:sp>
        <p:nvSpPr>
          <p:cNvPr id="6" name="Oval 5" descr="Highlighted &quot;Contact DIR&quot; tab on navigation"/>
          <p:cNvSpPr/>
          <p:nvPr/>
        </p:nvSpPr>
        <p:spPr>
          <a:xfrm>
            <a:off x="9165265" y="5209953"/>
            <a:ext cx="1127051" cy="292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26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78" y="3942982"/>
            <a:ext cx="4966252" cy="226938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dirty="0"/>
              <a:t>Kelly Parker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latin typeface="Franklin Gothic Book" panose="020B0503020102020204" pitchFamily="34" charset="0"/>
              </a:rPr>
              <a:t>Director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Cooperative Contracts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hlinkClick r:id="rId2"/>
              </a:rPr>
              <a:t>k</a:t>
            </a:r>
            <a:r>
              <a:rPr lang="en-US" dirty="0">
                <a:hlinkClick r:id="rId3"/>
              </a:rPr>
              <a:t>elly.parker@dir.texas.gov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439E4E-F795-4F56-851C-1DEE28E68AEC}"/>
              </a:ext>
            </a:extLst>
          </p:cNvPr>
          <p:cNvSpPr txBox="1">
            <a:spLocks/>
          </p:cNvSpPr>
          <p:nvPr/>
        </p:nvSpPr>
        <p:spPr>
          <a:xfrm>
            <a:off x="6096000" y="3942981"/>
            <a:ext cx="4966252" cy="2269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dirty="0"/>
              <a:t>Joan Scott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latin typeface="Franklin Gothic Book" panose="020B0503020102020204" pitchFamily="34" charset="0"/>
              </a:rPr>
              <a:t>Assistant Director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Cooperative Contracts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dirty="0">
                <a:hlinkClick r:id="rId4"/>
              </a:rPr>
              <a:t>joan.scott@dir.texas.gov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2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>
                <a:latin typeface="+mn-lt"/>
              </a:rPr>
              <a:t>Available for Download:</a:t>
            </a:r>
          </a:p>
          <a:p>
            <a:pPr algn="l"/>
            <a:r>
              <a:rPr lang="en-US" dirty="0">
                <a:latin typeface="+mn-lt"/>
              </a:rPr>
              <a:t>DIR BidStamp Training Guide: Vendor Information System Portal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(Vendor Guide)</a:t>
            </a:r>
          </a:p>
          <a:p>
            <a:pPr algn="l"/>
            <a:r>
              <a:rPr lang="en-US" dirty="0">
                <a:latin typeface="+mn-lt"/>
              </a:rPr>
              <a:t>Power Point Presentation</a:t>
            </a:r>
          </a:p>
          <a:p>
            <a:pPr marL="0" indent="0" algn="l">
              <a:buNone/>
            </a:pPr>
            <a:endParaRPr lang="en-US" dirty="0">
              <a:latin typeface="+mn-lt"/>
            </a:endParaRPr>
          </a:p>
          <a:p>
            <a:pPr marL="0" indent="0" algn="l">
              <a:buNone/>
            </a:pPr>
            <a:r>
              <a:rPr lang="en-US" dirty="0"/>
              <a:t>Also available on DIR’s Website: </a:t>
            </a:r>
            <a:r>
              <a:rPr lang="en-US" dirty="0">
                <a:hlinkClick r:id="rId3"/>
              </a:rPr>
              <a:t>Information for Vendors</a:t>
            </a: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643" y="1711842"/>
            <a:ext cx="10972799" cy="4831833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b="1" dirty="0">
                <a:latin typeface="+mn-lt"/>
              </a:rPr>
              <a:t>What is the BidStamp?</a:t>
            </a:r>
          </a:p>
          <a:p>
            <a:pPr algn="l">
              <a:spcAft>
                <a:spcPts val="600"/>
              </a:spcAft>
            </a:pPr>
            <a:r>
              <a:rPr lang="en-US" b="1" dirty="0">
                <a:latin typeface="+mn-lt"/>
              </a:rPr>
              <a:t>Vendor Information System Portal (VIS) defined</a:t>
            </a:r>
          </a:p>
          <a:p>
            <a:pPr algn="l">
              <a:spcAft>
                <a:spcPts val="600"/>
              </a:spcAft>
            </a:pPr>
            <a:r>
              <a:rPr lang="en-US" b="1" dirty="0">
                <a:latin typeface="+mn-lt"/>
              </a:rPr>
              <a:t>Account creation and login</a:t>
            </a:r>
          </a:p>
          <a:p>
            <a:pPr algn="l">
              <a:spcAft>
                <a:spcPts val="600"/>
              </a:spcAft>
            </a:pPr>
            <a:r>
              <a:rPr lang="en-US" b="1" dirty="0">
                <a:latin typeface="+mn-lt"/>
              </a:rPr>
              <a:t>Vendor account management</a:t>
            </a:r>
          </a:p>
          <a:p>
            <a:pPr algn="l">
              <a:spcAft>
                <a:spcPts val="600"/>
              </a:spcAft>
            </a:pPr>
            <a:r>
              <a:rPr lang="en-US" b="1" dirty="0">
                <a:latin typeface="+mn-lt"/>
              </a:rPr>
              <a:t>Responding to a solicitation</a:t>
            </a:r>
          </a:p>
          <a:p>
            <a:pPr algn="l">
              <a:spcAft>
                <a:spcPts val="600"/>
              </a:spcAft>
            </a:pPr>
            <a:r>
              <a:rPr lang="en-US" b="1" dirty="0">
                <a:latin typeface="+mn-lt"/>
              </a:rPr>
              <a:t>Demonstration </a:t>
            </a:r>
          </a:p>
          <a:p>
            <a:pPr algn="l">
              <a:spcAft>
                <a:spcPts val="600"/>
              </a:spcAft>
            </a:pPr>
            <a:r>
              <a:rPr lang="en-US" b="1" dirty="0">
                <a:latin typeface="+mn-lt"/>
              </a:rPr>
              <a:t>Questions</a:t>
            </a:r>
          </a:p>
          <a:p>
            <a:pPr marL="0" indent="0" algn="l">
              <a:buNone/>
            </a:pPr>
            <a:endParaRPr lang="en-US" sz="3200" dirty="0"/>
          </a:p>
          <a:p>
            <a:pPr algn="l"/>
            <a:endParaRPr lang="en-US" sz="3200" b="1" dirty="0">
              <a:latin typeface="+mn-lt"/>
            </a:endParaRPr>
          </a:p>
          <a:p>
            <a:pPr algn="l"/>
            <a:endParaRPr lang="en-US" sz="3200" b="1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3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538" y="128383"/>
            <a:ext cx="5662613" cy="797248"/>
          </a:xfrm>
        </p:spPr>
        <p:txBody>
          <a:bodyPr>
            <a:noAutofit/>
          </a:bodyPr>
          <a:lstStyle/>
          <a:p>
            <a:r>
              <a:rPr lang="en-US" sz="4800" dirty="0"/>
              <a:t>BidStamp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800"/>
              </a:spcAft>
            </a:pPr>
            <a:r>
              <a:rPr lang="en-US" dirty="0">
                <a:latin typeface="+mn-lt"/>
              </a:rPr>
              <a:t>The BidStamp application is DIR’s e-procurement system that supports solicitations and contracts throughout the procurement lifecycle. It facilitates and adds automation to the following procurement processes:</a:t>
            </a:r>
          </a:p>
          <a:p>
            <a:pPr lvl="2" algn="l">
              <a:spcAft>
                <a:spcPts val="600"/>
              </a:spcAft>
            </a:pPr>
            <a:r>
              <a:rPr lang="en-US" sz="2800" dirty="0">
                <a:latin typeface="+mn-lt"/>
              </a:rPr>
              <a:t>Solicitation creation and posting</a:t>
            </a:r>
          </a:p>
          <a:p>
            <a:pPr lvl="2" algn="l">
              <a:spcAft>
                <a:spcPts val="600"/>
              </a:spcAft>
            </a:pPr>
            <a:r>
              <a:rPr lang="en-US" sz="2800" dirty="0">
                <a:latin typeface="+mn-lt"/>
              </a:rPr>
              <a:t>Collecting vendor responses</a:t>
            </a:r>
          </a:p>
          <a:p>
            <a:pPr lvl="2" algn="l">
              <a:spcAft>
                <a:spcPts val="600"/>
              </a:spcAft>
            </a:pPr>
            <a:r>
              <a:rPr lang="en-US" sz="2800" dirty="0">
                <a:latin typeface="+mn-lt"/>
              </a:rPr>
              <a:t>Evaluation of responses and recommendation</a:t>
            </a:r>
          </a:p>
          <a:p>
            <a:pPr lvl="2" algn="l">
              <a:spcAft>
                <a:spcPts val="600"/>
              </a:spcAft>
            </a:pPr>
            <a:r>
              <a:rPr lang="en-US" sz="2800" dirty="0">
                <a:latin typeface="+mn-lt"/>
              </a:rPr>
              <a:t>Contract creation, award, and management</a:t>
            </a:r>
          </a:p>
        </p:txBody>
      </p:sp>
      <p:sp>
        <p:nvSpPr>
          <p:cNvPr id="4" name="Oval 3" descr="Emphasis &quot;Collecting Vendor Responses&quot; "/>
          <p:cNvSpPr/>
          <p:nvPr/>
        </p:nvSpPr>
        <p:spPr>
          <a:xfrm>
            <a:off x="1669774" y="3988904"/>
            <a:ext cx="4956313" cy="728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068" y="194644"/>
            <a:ext cx="5662613" cy="797248"/>
          </a:xfrm>
        </p:spPr>
        <p:txBody>
          <a:bodyPr>
            <a:noAutofit/>
          </a:bodyPr>
          <a:lstStyle/>
          <a:p>
            <a:r>
              <a:rPr lang="en-US" sz="4400" dirty="0"/>
              <a:t>BidStamp VIS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</a:pPr>
            <a:r>
              <a:rPr lang="en-US" b="1" dirty="0">
                <a:latin typeface="+mn-lt"/>
              </a:rPr>
              <a:t>Vendor Information System Portal (VIS) </a:t>
            </a:r>
            <a:r>
              <a:rPr lang="en-US" dirty="0">
                <a:latin typeface="+mn-lt"/>
              </a:rPr>
              <a:t>provides vendors with the ability to create a profile that supports responding to DIR solicitations.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This presentation introduces Vendors to 3 major components of the BidStamp VIS portal:</a:t>
            </a:r>
          </a:p>
          <a:p>
            <a:pPr lvl="1" algn="l"/>
            <a:r>
              <a:rPr lang="en-US" sz="3200" dirty="0">
                <a:latin typeface="+mn-lt"/>
              </a:rPr>
              <a:t>Account creation and login</a:t>
            </a:r>
          </a:p>
          <a:p>
            <a:pPr lvl="1" algn="l"/>
            <a:r>
              <a:rPr lang="en-US" sz="3200" dirty="0">
                <a:latin typeface="+mn-lt"/>
              </a:rPr>
              <a:t>Vendor account management</a:t>
            </a:r>
          </a:p>
          <a:p>
            <a:pPr lvl="1" algn="l"/>
            <a:r>
              <a:rPr lang="en-US" sz="3200" dirty="0">
                <a:latin typeface="+mn-lt"/>
              </a:rPr>
              <a:t>Responding to a solicitation</a:t>
            </a:r>
          </a:p>
        </p:txBody>
      </p:sp>
    </p:spTree>
    <p:extLst>
      <p:ext uri="{BB962C8B-B14F-4D97-AF65-F5344CB8AC3E}">
        <p14:creationId xmlns:p14="http://schemas.microsoft.com/office/powerpoint/2010/main" val="104510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Navigating to the VIS portal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latin typeface="+mn-lt"/>
              </a:rPr>
              <a:t>Navigating to the VIS portal log on page: </a:t>
            </a:r>
          </a:p>
          <a:p>
            <a:pPr marL="0" indent="0" algn="l">
              <a:buNone/>
            </a:pPr>
            <a:r>
              <a:rPr lang="en-US" dirty="0">
                <a:latin typeface="+mn-lt"/>
                <a:hlinkClick r:id="rId3"/>
              </a:rPr>
              <a:t>https://dircommunity.force.com/BidStamp/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4183" y="5975551"/>
            <a:ext cx="365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(reference Vendor Guide Section 2.1 Home Page Navigation):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0D46B-956A-4605-BBCB-C9D3ACB03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80" y="2503699"/>
            <a:ext cx="7843792" cy="411818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30B54EC-F677-4333-9B15-8D34C983BA68}"/>
              </a:ext>
            </a:extLst>
          </p:cNvPr>
          <p:cNvSpPr/>
          <p:nvPr/>
        </p:nvSpPr>
        <p:spPr>
          <a:xfrm>
            <a:off x="6018836" y="2372139"/>
            <a:ext cx="1548155" cy="4317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A0E8A-FD30-4612-AA67-D27597F9D0DD}"/>
              </a:ext>
            </a:extLst>
          </p:cNvPr>
          <p:cNvSpPr txBox="1"/>
          <p:nvPr/>
        </p:nvSpPr>
        <p:spPr>
          <a:xfrm>
            <a:off x="7708809" y="1376090"/>
            <a:ext cx="151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8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Navigating to the VIS portal, </a:t>
            </a:r>
            <a:r>
              <a:rPr lang="en-US" sz="3600" dirty="0"/>
              <a:t>cont.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6422F-E679-4FBF-80D7-D35A746A8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23" y="1291051"/>
            <a:ext cx="6756538" cy="531784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30B54EC-F677-4333-9B15-8D34C983BA68}"/>
              </a:ext>
            </a:extLst>
          </p:cNvPr>
          <p:cNvSpPr/>
          <p:nvPr/>
        </p:nvSpPr>
        <p:spPr>
          <a:xfrm>
            <a:off x="1036017" y="4916557"/>
            <a:ext cx="3390208" cy="650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2485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Account creation and 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>
                <a:latin typeface="+mn-lt"/>
              </a:rPr>
              <a:t>Navigating to the VIS portal log on page: </a:t>
            </a:r>
          </a:p>
          <a:p>
            <a:pPr marL="0" indent="0" algn="l">
              <a:buNone/>
            </a:pPr>
            <a:r>
              <a:rPr lang="en-US" dirty="0">
                <a:latin typeface="+mn-lt"/>
                <a:hlinkClick r:id="rId3"/>
              </a:rPr>
              <a:t>https://dircommunity.force.com/BidStamp/</a:t>
            </a:r>
            <a:endParaRPr lang="en-US" dirty="0">
              <a:latin typeface="+mn-lt"/>
            </a:endParaRPr>
          </a:p>
        </p:txBody>
      </p:sp>
      <p:pic>
        <p:nvPicPr>
          <p:cNvPr id="4" name="Picture 3" descr="BidStamp Vendor Login page screenshot"/>
          <p:cNvPicPr>
            <a:picLocks noChangeAspect="1"/>
          </p:cNvPicPr>
          <p:nvPr/>
        </p:nvPicPr>
        <p:blipFill rotWithShape="1">
          <a:blip r:embed="rId4"/>
          <a:srcRect l="-2155" t="275" r="2155" b="9217"/>
          <a:stretch/>
        </p:blipFill>
        <p:spPr>
          <a:xfrm>
            <a:off x="114300" y="2190130"/>
            <a:ext cx="11382375" cy="4353546"/>
          </a:xfrm>
          <a:prstGeom prst="rect">
            <a:avLst/>
          </a:prstGeom>
        </p:spPr>
      </p:pic>
      <p:sp>
        <p:nvSpPr>
          <p:cNvPr id="6" name="Oval 5" descr="emphasis &quot;Are you a vendor and need to request an account?&quot;"/>
          <p:cNvSpPr/>
          <p:nvPr/>
        </p:nvSpPr>
        <p:spPr>
          <a:xfrm>
            <a:off x="3220278" y="5685183"/>
            <a:ext cx="3723861" cy="371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48796" y="5620345"/>
            <a:ext cx="3101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request an account select the link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“Are you a vendor and need to request an account?”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6313" y="1064793"/>
            <a:ext cx="365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(reference Vendor Guide Section 2.1 Home Page Navigation):</a:t>
            </a:r>
          </a:p>
        </p:txBody>
      </p:sp>
    </p:spTree>
    <p:extLst>
      <p:ext uri="{BB962C8B-B14F-4D97-AF65-F5344CB8AC3E}">
        <p14:creationId xmlns:p14="http://schemas.microsoft.com/office/powerpoint/2010/main" val="34058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aster Title Slide - Title &amp; Bulleted List - Title on Header - Small Pink Rectangle Header - Logo in Top Right Cor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R_custom_template.potx.pptx" id="{921B69D7-03F8-42F4-96AD-C3B2D6D9CC54}" vid="{964F6D88-27F7-4DE6-A7BC-D35C0914DF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7E061906B8D41B78466604C53C4AE" ma:contentTypeVersion="28" ma:contentTypeDescription="Create a new document." ma:contentTypeScope="" ma:versionID="b1fac3747e4839e2d4ffb6e4054a9b09">
  <xsd:schema xmlns:xsd="http://www.w3.org/2001/XMLSchema" xmlns:xs="http://www.w3.org/2001/XMLSchema" xmlns:p="http://schemas.microsoft.com/office/2006/metadata/properties" xmlns:ns2="1624d5a5-934e-431c-bdeb-2205adc15921" targetNamespace="http://schemas.microsoft.com/office/2006/metadata/properties" ma:root="true" ma:fieldsID="54ec43d53a1f88dddf6650d30005016a" ns2:_="">
    <xsd:import namespace="1624d5a5-934e-431c-bdeb-2205adc15921"/>
    <xsd:element name="properties">
      <xsd:complexType>
        <xsd:sequence>
          <xsd:element name="documentManagement">
            <xsd:complexType>
              <xsd:all>
                <xsd:element ref="ns2:DocumentCategory"/>
                <xsd:element ref="ns2:DocumentSummary"/>
                <xsd:element ref="ns2:DocumentPublishDate"/>
                <xsd:element ref="ns2:DIRDepartment" minOccurs="0"/>
                <xsd:element ref="ns2:RedirectURL" minOccurs="0"/>
                <xsd:element ref="ns2:SearchSummary" minOccurs="0"/>
                <xsd:element ref="ns2:DocumentSize" minOccurs="0"/>
                <xsd:element ref="ns2:DocumentExtension" minOccurs="0"/>
                <xsd:element ref="ns2:SearchKeywords" minOccurs="0"/>
                <xsd:element ref="ns2:TSLACSubject" minOccurs="0"/>
                <xsd:element ref="ns2:TSLACType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4d5a5-934e-431c-bdeb-2205adc15921" elementFormDefault="qualified">
    <xsd:import namespace="http://schemas.microsoft.com/office/2006/documentManagement/types"/>
    <xsd:import namespace="http://schemas.microsoft.com/office/infopath/2007/PartnerControls"/>
    <xsd:element name="DocumentCategory" ma:index="1" ma:displayName="Document Category" ma:format="Dropdown" ma:internalName="DocumentCategory">
      <xsd:simpleType>
        <xsd:restriction base="dms:Choice">
          <xsd:enumeration value="Audit"/>
          <xsd:enumeration value="Board"/>
          <xsd:enumeration value="Event Materials"/>
          <xsd:enumeration value="Forms"/>
          <xsd:enumeration value="Guidelines"/>
          <xsd:enumeration value="Other"/>
          <xsd:enumeration value="Policies"/>
          <xsd:enumeration value="Reports"/>
          <xsd:enumeration value="Templates"/>
        </xsd:restriction>
      </xsd:simpleType>
    </xsd:element>
    <xsd:element name="DocumentSummary" ma:index="2" ma:displayName="Document Summary" ma:internalName="DocumentSummary">
      <xsd:simpleType>
        <xsd:restriction base="dms:Note">
          <xsd:maxLength value="255"/>
        </xsd:restriction>
      </xsd:simpleType>
    </xsd:element>
    <xsd:element name="DocumentPublishDate" ma:index="3" ma:displayName="Document Publish Date" ma:default="[today]" ma:format="DateOnly" ma:internalName="DocumentPublishDate">
      <xsd:simpleType>
        <xsd:restriction base="dms:DateTime"/>
      </xsd:simpleType>
    </xsd:element>
    <xsd:element name="DIRDepartment" ma:index="4" nillable="true" ma:displayName="DIR Department" ma:default="General" ma:format="Dropdown" ma:internalName="DIRDepartment">
      <xsd:simpleType>
        <xsd:restriction base="dms:Choice">
          <xsd:enumeration value="Contracts"/>
          <xsd:enumeration value="Data Center"/>
          <xsd:enumeration value="General"/>
          <xsd:enumeration value="Information Security"/>
          <xsd:enumeration value="Policy &amp; Planning"/>
          <xsd:enumeration value="Telecom"/>
          <xsd:enumeration value="Texas.Gov"/>
        </xsd:restriction>
      </xsd:simpleType>
    </xsd:element>
    <xsd:element name="RedirectURL" ma:index="5" nillable="true" ma:displayName="Redirect URL" ma:hidden="true" ma:internalName="RedirectURL" ma:readOnly="false">
      <xsd:simpleType>
        <xsd:restriction base="dms:Text">
          <xsd:maxLength value="255"/>
        </xsd:restriction>
      </xsd:simpleType>
    </xsd:element>
    <xsd:element name="SearchSummary" ma:index="6" nillable="true" ma:displayName="Search Summary" ma:hidden="true" ma:internalName="SearchSummary" ma:readOnly="false">
      <xsd:simpleType>
        <xsd:restriction base="dms:Note"/>
      </xsd:simpleType>
    </xsd:element>
    <xsd:element name="DocumentSize" ma:index="15" nillable="true" ma:displayName="Document Size" ma:hidden="true" ma:internalName="DocumentSize" ma:readOnly="false">
      <xsd:simpleType>
        <xsd:restriction base="dms:Text">
          <xsd:maxLength value="255"/>
        </xsd:restriction>
      </xsd:simpleType>
    </xsd:element>
    <xsd:element name="DocumentExtension" ma:index="16" nillable="true" ma:displayName="Document Extension" ma:hidden="true" ma:internalName="DocumentExtension" ma:readOnly="false">
      <xsd:simpleType>
        <xsd:restriction base="dms:Text">
          <xsd:maxLength value="255"/>
        </xsd:restriction>
      </xsd:simpleType>
    </xsd:element>
    <xsd:element name="SearchKeywords" ma:index="17" nillable="true" ma:displayName="Search Keywords" ma:internalName="SearchKeywords">
      <xsd:simpleType>
        <xsd:restriction base="dms:Text">
          <xsd:maxLength value="255"/>
        </xsd:restriction>
      </xsd:simpleType>
    </xsd:element>
    <xsd:element name="TSLACSubject" ma:index="18" nillable="true" ma:displayName="TSLAC Subject" ma:internalName="TSLACSubjec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ting Budget"/>
                    <xsd:enumeration value="Executive Departments"/>
                    <xsd:enumeration value="Government Information"/>
                    <xsd:enumeration value="Government Purchasing"/>
                    <xsd:enumeration value="State Governments"/>
                  </xsd:restriction>
                </xsd:simpleType>
              </xsd:element>
            </xsd:sequence>
          </xsd:extension>
        </xsd:complexContent>
      </xsd:complexType>
    </xsd:element>
    <xsd:element name="TSLACType" ma:index="19" ma:displayName="TSLAC Type" ma:format="Dropdown" ma:internalName="TSLACType">
      <xsd:simpleType>
        <xsd:restriction base="dms:Choice">
          <xsd:enumeration value="Agency Rules, Policies and Procedures"/>
          <xsd:enumeration value="Agency Search engines"/>
          <xsd:enumeration value="Agency staff contacts"/>
          <xsd:enumeration value="Databases"/>
          <xsd:enumeration value="Employment information"/>
          <xsd:enumeration value="Executive Orders"/>
          <xsd:enumeration value="External Fiscal Reports"/>
          <xsd:enumeration value="Forms and Form instructions"/>
          <xsd:enumeration value="Grants or Funding Opportunities"/>
          <xsd:enumeration value="Homepages"/>
          <xsd:enumeration value="Legal Opinions and Advice"/>
          <xsd:enumeration value="Legislation, Proposed Legislation, and Statutes"/>
          <xsd:enumeration value="Legislative Appropriations Requests"/>
          <xsd:enumeration value="Licenses and Licensing Information"/>
          <xsd:enumeration value="Mail and Telecommunication Listings"/>
          <xsd:enumeration value="Manuals and Instructions"/>
          <xsd:enumeration value="Maps"/>
          <xsd:enumeration value="Meeting Agendas"/>
          <xsd:enumeration value="Meeting Minutes"/>
          <xsd:enumeration value="Miscellaneous reports"/>
          <xsd:enumeration value="News or Press Releases"/>
          <xsd:enumeration value="Non-fiscal reports and studies"/>
          <xsd:enumeration value="Organization Charts"/>
          <xsd:enumeration value="Other publications"/>
          <xsd:enumeration value="Periodicals - Newsletters and Magazines"/>
          <xsd:enumeration value="Personnel Policies and Procedures"/>
          <xsd:enumeration value="Plans and Planning Information"/>
          <xsd:enumeration value="Programs and Services"/>
          <xsd:enumeration value="Reference materials"/>
          <xsd:enumeration value="Reports - Biennial or Annual"/>
          <xsd:enumeration value="Reports - Required Legislative"/>
          <xsd:enumeration value="Reports on Performance Measures"/>
          <xsd:enumeration value="Speeches and Papers"/>
          <xsd:enumeration value="Statistics"/>
          <xsd:enumeration value="Strategic Plans"/>
          <xsd:enumeration value="Training Materials"/>
          <xsd:enumeration value="Web documents - Undefined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17e8d30a-da91-4395-8dbc-c1e53e82d6c7}" ma:internalName="TaxCatchAll" ma:showField="CatchAllData" ma:web="1624d5a5-934e-431c-bdeb-2205adc15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ize xmlns="1624d5a5-934e-431c-bdeb-2205adc15921">4228.59646777</DocumentSize>
    <RedirectURL xmlns="1624d5a5-934e-431c-bdeb-2205adc15921">/portal/internal/resources/DocumentLibrary/BidStamp Vendor Information System Webinar 2019.pptx</RedirectURL>
    <DocumentCategory xmlns="1624d5a5-934e-431c-bdeb-2205adc15921">Other</DocumentCategory>
    <DocumentSummary xmlns="1624d5a5-934e-431c-bdeb-2205adc15921">BidStamp Vendor Information System Webinar</DocumentSummary>
    <SearchKeywords xmlns="1624d5a5-934e-431c-bdeb-2205adc15921">BidStamp; Vendor; Information; System; Webinar; Portal;</SearchKeywords>
    <DocumentExtension xmlns="1624d5a5-934e-431c-bdeb-2205adc15921">pptx</DocumentExtension>
    <DocumentPublishDate xmlns="1624d5a5-934e-431c-bdeb-2205adc15921">2017-05-25T05:00:00+00:00</DocumentPublishDate>
    <TSLACSubject xmlns="1624d5a5-934e-431c-bdeb-2205adc15921">
      <Value>Executive Departments</Value>
      <Value>Government Information</Value>
      <Value>Government Purchasing</Value>
      <Value>State Governments</Value>
    </TSLACSubject>
    <DIRDepartment xmlns="1624d5a5-934e-431c-bdeb-2205adc15921">Contracts</DIRDepartment>
    <SearchSummary xmlns="1624d5a5-934e-431c-bdeb-2205adc15921">BidStamp Vendor Information System Webinar</SearchSummary>
    <TSLACType xmlns="1624d5a5-934e-431c-bdeb-2205adc15921">Training Materials</TSLACType>
    <TaxCatchAll xmlns="1624d5a5-934e-431c-bdeb-2205adc15921"/>
    <TaxKeywordTaxHTField xmlns="1624d5a5-934e-431c-bdeb-2205adc15921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2852E846-EE06-4C4A-AF4C-D6B44968BB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2EFAAA-F0F4-4CEF-949F-B76EF394DDB5}"/>
</file>

<file path=customXml/itemProps3.xml><?xml version="1.0" encoding="utf-8"?>
<ds:datastoreItem xmlns:ds="http://schemas.openxmlformats.org/officeDocument/2006/customXml" ds:itemID="{54BE4E83-A19A-40D6-9E86-8104A7FD394A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624d5a5-934e-431c-bdeb-2205adc1592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DIR_custom_template</Template>
  <TotalTime>1280</TotalTime>
  <Words>1287</Words>
  <Application>Microsoft Office PowerPoint</Application>
  <PresentationFormat>Widescreen</PresentationFormat>
  <Paragraphs>147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Franklin Gothic Book</vt:lpstr>
      <vt:lpstr>Franklin Gothic Heavy</vt:lpstr>
      <vt:lpstr>Franklin Gothic Medium</vt:lpstr>
      <vt:lpstr>Franklin Gothic Medium Cond</vt:lpstr>
      <vt:lpstr>Symbol</vt:lpstr>
      <vt:lpstr>Master Title Slide - Title &amp; Bulleted List - Title on Header - Small Pink Rectangle Header - Logo in Top Right Corner</vt:lpstr>
      <vt:lpstr>BidStamp Vendor Information System Webinar</vt:lpstr>
      <vt:lpstr>Presenter</vt:lpstr>
      <vt:lpstr>Housekeeping</vt:lpstr>
      <vt:lpstr>Agenda</vt:lpstr>
      <vt:lpstr>BidStamp Defined</vt:lpstr>
      <vt:lpstr>BidStamp VIS Portal</vt:lpstr>
      <vt:lpstr>Navigating to the VIS portal</vt:lpstr>
      <vt:lpstr>Navigating to the VIS portal, cont.</vt:lpstr>
      <vt:lpstr>Account creation and login</vt:lpstr>
      <vt:lpstr>VIS Account Request</vt:lpstr>
      <vt:lpstr>BidStamp VIS Home Page</vt:lpstr>
      <vt:lpstr>Vendor Account Management</vt:lpstr>
      <vt:lpstr>Vendor Account Management, cont.</vt:lpstr>
      <vt:lpstr>Vendor Account Management, cont.</vt:lpstr>
      <vt:lpstr>Vendor Account Management, cont.</vt:lpstr>
      <vt:lpstr>Responding to a Solicitation</vt:lpstr>
      <vt:lpstr>Creating a New Response</vt:lpstr>
      <vt:lpstr>Creating a New Response, cont.</vt:lpstr>
      <vt:lpstr>Creating a New Response, cont.</vt:lpstr>
      <vt:lpstr>Respond to a Solicitation</vt:lpstr>
      <vt:lpstr>Demonstration</vt:lpstr>
      <vt:lpstr>Contact Info</vt:lpstr>
    </vt:vector>
  </TitlesOfParts>
  <Company>Texas Department of Information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BidStamp Vendor Information System Webinar 2019</dc:title>
  <dc:creator>Kelly Parker</dc:creator>
  <cp:lastModifiedBy>Kelly Parker</cp:lastModifiedBy>
  <cp:revision>78</cp:revision>
  <dcterms:created xsi:type="dcterms:W3CDTF">2017-05-15T15:54:10Z</dcterms:created>
  <dcterms:modified xsi:type="dcterms:W3CDTF">2019-01-23T19:52:47Z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orkflowChangePath">
    <vt:lpwstr>4e7f0d7b-af58-4d14-a711-25a4e8942f2a,4;4e7f0d7b-af58-4d14-a711-25a4e8942f2a,4;4e7f0d7b-af58-4d14-a711-25a4e8942f2a,4;4e7f0d7b-af58-4d14-a711-25a4e8942f2a,4;4e7f0d7b-af58-4d14-a711-25a4e8942f2a,4;4e7f0d7b-af58-4d14-a711-25a4e8942f2a,4;4e7f0d7b-af58-4d14-a74e7f0d7b-af58-4d14-a711-25a4e8942f2a,2;4e7f0d7b-af58-4d14-a711-25a4e8942f2a,2;4e7f0d7b-af58-4d14-a711-25a4e8942f2a,2;4e7f0d7b-af58-4d14-a711-25a4e8942f2a,2;4e7f0d7b-af58-4d14-a711-25a4e8942f2a,2;4e7f0d7b-af58-4d14-a711-25a4e8942f2a,2;4e7f0d7b-af58-4d14-a711-25a4e8942f2a,2;4e7f0d7b-af58-4d14-a711-25a4e8942f2a,4;4e7f0d7b-af58-4d14-a711-25a4e8942f2a,4;4e7f0d7b-af58-4d14-a711-25a4e8942f2a,4;4e7f0d7b-af58-4d14-a711-25a4e8942f2a,4;4e7f0d7b-af58-4d14-a711-25a4e8942f2a,4;4e7f0d7b-af58-4d14-a711-25a4e8942f2a,4;4e7f0d7b-af58-4d14-a711-25a4e8942f2a,4;</vt:lpwstr>
  </property>
  <property fmtid="{D5CDD505-2E9C-101B-9397-08002B2CF9AE}" pid="3" name="ContentTypeId">
    <vt:lpwstr>0x010100BC37E061906B8D41B78466604C53C4AE</vt:lpwstr>
  </property>
  <property fmtid="{D5CDD505-2E9C-101B-9397-08002B2CF9AE}" pid="4" name="TaxKeyword">
    <vt:lpwstr/>
  </property>
</Properties>
</file>